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7" r:id="rId3"/>
    <p:sldId id="274" r:id="rId4"/>
    <p:sldId id="266" r:id="rId5"/>
    <p:sldId id="268" r:id="rId6"/>
    <p:sldId id="269" r:id="rId7"/>
    <p:sldId id="267" r:id="rId8"/>
    <p:sldId id="272" r:id="rId9"/>
    <p:sldId id="276" r:id="rId10"/>
    <p:sldId id="271" r:id="rId11"/>
    <p:sldId id="273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3E8"/>
    <a:srgbClr val="FFF2CC"/>
    <a:srgbClr val="003300"/>
    <a:srgbClr val="E5F8FF"/>
    <a:srgbClr val="93E3FF"/>
    <a:srgbClr val="0000FF"/>
    <a:srgbClr val="FF8F8F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C92224-4F1F-4314-B038-A6126A492F6E}" type="doc">
      <dgm:prSet loTypeId="urn:microsoft.com/office/officeart/2005/8/layout/chevron2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BF9D6D0A-A950-4892-BDCD-DABDC730068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IN" dirty="0">
            <a:latin typeface="+mn-lt"/>
          </a:endParaRPr>
        </a:p>
      </dgm:t>
    </dgm:pt>
    <dgm:pt modelId="{F9C0BCBF-1A6A-4AB8-B458-6E77DC3ABD71}" type="parTrans" cxnId="{E52DB9C5-FBF2-46F6-8C09-51B1014CAC44}">
      <dgm:prSet/>
      <dgm:spPr/>
      <dgm:t>
        <a:bodyPr/>
        <a:lstStyle/>
        <a:p>
          <a:endParaRPr lang="en-IN"/>
        </a:p>
      </dgm:t>
    </dgm:pt>
    <dgm:pt modelId="{6EE2ABCD-BE41-468B-9572-F154FB2463CE}" type="sibTrans" cxnId="{E52DB9C5-FBF2-46F6-8C09-51B1014CAC44}">
      <dgm:prSet/>
      <dgm:spPr/>
      <dgm:t>
        <a:bodyPr/>
        <a:lstStyle/>
        <a:p>
          <a:endParaRPr lang="en-IN"/>
        </a:p>
      </dgm:t>
    </dgm:pt>
    <dgm:pt modelId="{02728106-A0AD-4901-AD60-E176AA21ED1A}">
      <dgm:prSet phldrT="[Text]"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1"/>
              </a:solidFill>
              <a:highlight>
                <a:srgbClr val="003300"/>
              </a:highlight>
              <a:latin typeface="+mn-lt"/>
              <a:ea typeface="Cascadia Code" panose="020B0609020000020004" pitchFamily="49" charset="0"/>
              <a:cs typeface="Cascadia Code" panose="020B0609020000020004" pitchFamily="49" charset="0"/>
            </a:rPr>
            <a:t> Object Detection     </a:t>
          </a:r>
          <a:endParaRPr lang="en-IN" dirty="0">
            <a:solidFill>
              <a:schemeClr val="bg1"/>
            </a:solidFill>
            <a:highlight>
              <a:srgbClr val="003300"/>
            </a:highlight>
            <a:latin typeface="+mn-lt"/>
            <a:ea typeface="Cascadia Code" panose="020B0609020000020004" pitchFamily="49" charset="0"/>
            <a:cs typeface="Cascadia Code" panose="020B0609020000020004" pitchFamily="49" charset="0"/>
          </a:endParaRPr>
        </a:p>
      </dgm:t>
    </dgm:pt>
    <dgm:pt modelId="{20FED650-43C7-4481-A63C-F62A760FCBAC}" type="parTrans" cxnId="{189A2D4F-28F3-49E1-B71A-E49070E85E43}">
      <dgm:prSet/>
      <dgm:spPr/>
      <dgm:t>
        <a:bodyPr/>
        <a:lstStyle/>
        <a:p>
          <a:endParaRPr lang="en-IN"/>
        </a:p>
      </dgm:t>
    </dgm:pt>
    <dgm:pt modelId="{DDBFDDD5-1C3E-4606-B526-EF4359170FA0}" type="sibTrans" cxnId="{189A2D4F-28F3-49E1-B71A-E49070E85E43}">
      <dgm:prSet/>
      <dgm:spPr/>
      <dgm:t>
        <a:bodyPr/>
        <a:lstStyle/>
        <a:p>
          <a:endParaRPr lang="en-IN"/>
        </a:p>
      </dgm:t>
    </dgm:pt>
    <dgm:pt modelId="{27DB8241-23A9-40CE-9529-EC3B8379DB3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IN" dirty="0">
            <a:latin typeface="+mn-lt"/>
          </a:endParaRPr>
        </a:p>
      </dgm:t>
    </dgm:pt>
    <dgm:pt modelId="{47346367-52B2-41C8-8489-C8EAFEDF0639}" type="parTrans" cxnId="{A1232D67-0837-46E4-80B3-93FF128785D6}">
      <dgm:prSet/>
      <dgm:spPr/>
      <dgm:t>
        <a:bodyPr/>
        <a:lstStyle/>
        <a:p>
          <a:endParaRPr lang="en-IN"/>
        </a:p>
      </dgm:t>
    </dgm:pt>
    <dgm:pt modelId="{E1AB2D9E-4067-42AB-A766-44BDC27A2EA5}" type="sibTrans" cxnId="{A1232D67-0837-46E4-80B3-93FF128785D6}">
      <dgm:prSet/>
      <dgm:spPr/>
      <dgm:t>
        <a:bodyPr/>
        <a:lstStyle/>
        <a:p>
          <a:endParaRPr lang="en-IN"/>
        </a:p>
      </dgm:t>
    </dgm:pt>
    <dgm:pt modelId="{71EC9CE8-D685-4AE9-B282-4EF9DEF84A79}">
      <dgm:prSet phldrT="[Text]"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1"/>
              </a:solidFill>
              <a:highlight>
                <a:srgbClr val="003300"/>
              </a:highlight>
              <a:latin typeface="+mn-lt"/>
              <a:ea typeface="Fraunces Extra Bold" pitchFamily="34" charset="-122"/>
              <a:cs typeface="Fraunces Extra Bold" pitchFamily="34" charset="-120"/>
            </a:rPr>
            <a:t> Image Classification  </a:t>
          </a:r>
          <a:endParaRPr lang="en-IN" dirty="0">
            <a:solidFill>
              <a:schemeClr val="bg1"/>
            </a:solidFill>
            <a:highlight>
              <a:srgbClr val="003300"/>
            </a:highlight>
            <a:latin typeface="+mn-lt"/>
          </a:endParaRPr>
        </a:p>
      </dgm:t>
    </dgm:pt>
    <dgm:pt modelId="{156740B3-A3EF-40AB-9E07-FFE14FBCFFC4}" type="parTrans" cxnId="{0B30938D-A633-437C-B068-A1EE3395EF0C}">
      <dgm:prSet/>
      <dgm:spPr/>
      <dgm:t>
        <a:bodyPr/>
        <a:lstStyle/>
        <a:p>
          <a:endParaRPr lang="en-IN"/>
        </a:p>
      </dgm:t>
    </dgm:pt>
    <dgm:pt modelId="{B84598B7-4D2B-4E10-9A8D-C8E9A9B47218}" type="sibTrans" cxnId="{0B30938D-A633-437C-B068-A1EE3395EF0C}">
      <dgm:prSet/>
      <dgm:spPr/>
      <dgm:t>
        <a:bodyPr/>
        <a:lstStyle/>
        <a:p>
          <a:endParaRPr lang="en-IN"/>
        </a:p>
      </dgm:t>
    </dgm:pt>
    <dgm:pt modelId="{E860B542-CA6B-404F-A7DC-EF9317E95724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Assigning a label or category to an entire image, indicating the dominant object or scene depicted.</a:t>
          </a:r>
          <a:endParaRPr lang="en-IN" dirty="0">
            <a:latin typeface="+mn-lt"/>
          </a:endParaRPr>
        </a:p>
      </dgm:t>
    </dgm:pt>
    <dgm:pt modelId="{230FAA10-2538-4C35-B15F-FC715C826508}" type="parTrans" cxnId="{C9289D7A-58EE-4C9C-8A3C-053C03A0DDAE}">
      <dgm:prSet/>
      <dgm:spPr/>
      <dgm:t>
        <a:bodyPr/>
        <a:lstStyle/>
        <a:p>
          <a:endParaRPr lang="en-IN"/>
        </a:p>
      </dgm:t>
    </dgm:pt>
    <dgm:pt modelId="{BA8DB7E5-5716-4440-92C6-1AFA2D3C293C}" type="sibTrans" cxnId="{C9289D7A-58EE-4C9C-8A3C-053C03A0DDAE}">
      <dgm:prSet/>
      <dgm:spPr/>
      <dgm:t>
        <a:bodyPr/>
        <a:lstStyle/>
        <a:p>
          <a:endParaRPr lang="en-IN"/>
        </a:p>
      </dgm:t>
    </dgm:pt>
    <dgm:pt modelId="{654C5102-A418-48F4-8C8C-C7C47025894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IN" dirty="0">
            <a:latin typeface="+mn-lt"/>
          </a:endParaRPr>
        </a:p>
      </dgm:t>
    </dgm:pt>
    <dgm:pt modelId="{0F627806-D682-411B-8B8D-8655A68BA081}" type="parTrans" cxnId="{52544D18-1A03-42D0-8C1A-BAFE73810830}">
      <dgm:prSet/>
      <dgm:spPr/>
      <dgm:t>
        <a:bodyPr/>
        <a:lstStyle/>
        <a:p>
          <a:endParaRPr lang="en-IN"/>
        </a:p>
      </dgm:t>
    </dgm:pt>
    <dgm:pt modelId="{DEBFACD1-C894-43EA-B26E-41FDD5931A96}" type="sibTrans" cxnId="{52544D18-1A03-42D0-8C1A-BAFE73810830}">
      <dgm:prSet/>
      <dgm:spPr/>
      <dgm:t>
        <a:bodyPr/>
        <a:lstStyle/>
        <a:p>
          <a:endParaRPr lang="en-IN"/>
        </a:p>
      </dgm:t>
    </dgm:pt>
    <dgm:pt modelId="{07F84F4C-4AC0-4163-876E-ECB667AC6BFA}">
      <dgm:prSet phldrT="[Text]"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1">
                  <a:lumMod val="95000"/>
                </a:schemeClr>
              </a:solidFill>
              <a:highlight>
                <a:srgbClr val="003300"/>
              </a:highlight>
              <a:latin typeface="+mn-lt"/>
              <a:ea typeface="Fraunces Extra Bold" pitchFamily="34" charset="-122"/>
              <a:cs typeface="Fraunces Extra Bold" pitchFamily="34" charset="-120"/>
            </a:rPr>
            <a:t> Instance Segmentation   </a:t>
          </a:r>
          <a:endParaRPr lang="en-IN" dirty="0">
            <a:solidFill>
              <a:schemeClr val="bg1">
                <a:lumMod val="95000"/>
              </a:schemeClr>
            </a:solidFill>
            <a:highlight>
              <a:srgbClr val="003300"/>
            </a:highlight>
            <a:latin typeface="+mn-lt"/>
          </a:endParaRPr>
        </a:p>
      </dgm:t>
    </dgm:pt>
    <dgm:pt modelId="{3E4EEBD2-594D-479B-A776-7E8475567E6A}" type="parTrans" cxnId="{336A263E-CAB1-4CB5-A3C7-C399EBE71022}">
      <dgm:prSet/>
      <dgm:spPr/>
      <dgm:t>
        <a:bodyPr/>
        <a:lstStyle/>
        <a:p>
          <a:endParaRPr lang="en-IN"/>
        </a:p>
      </dgm:t>
    </dgm:pt>
    <dgm:pt modelId="{D321FDCD-2E27-4017-9975-725109C602E7}" type="sibTrans" cxnId="{336A263E-CAB1-4CB5-A3C7-C399EBE71022}">
      <dgm:prSet/>
      <dgm:spPr/>
      <dgm:t>
        <a:bodyPr/>
        <a:lstStyle/>
        <a:p>
          <a:endParaRPr lang="en-IN"/>
        </a:p>
      </dgm:t>
    </dgm:pt>
    <dgm:pt modelId="{3A02A602-3BE8-4F54-97AE-4CFA1A20BE03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Precisely defining the boundaries of each instance of an object within an image, creating pixel-level masks for each identified object.</a:t>
          </a:r>
          <a:endParaRPr lang="en-IN" dirty="0">
            <a:latin typeface="+mn-lt"/>
          </a:endParaRPr>
        </a:p>
      </dgm:t>
    </dgm:pt>
    <dgm:pt modelId="{6D415B90-45E3-4331-92BB-5F80288C7D66}" type="parTrans" cxnId="{68B0D324-DD2A-4E16-8C7C-6CA263936225}">
      <dgm:prSet/>
      <dgm:spPr/>
      <dgm:t>
        <a:bodyPr/>
        <a:lstStyle/>
        <a:p>
          <a:endParaRPr lang="en-IN"/>
        </a:p>
      </dgm:t>
    </dgm:pt>
    <dgm:pt modelId="{C693926C-9DFF-42D7-AA62-7076B25D4262}" type="sibTrans" cxnId="{68B0D324-DD2A-4E16-8C7C-6CA263936225}">
      <dgm:prSet/>
      <dgm:spPr/>
      <dgm:t>
        <a:bodyPr/>
        <a:lstStyle/>
        <a:p>
          <a:endParaRPr lang="en-IN"/>
        </a:p>
      </dgm:t>
    </dgm:pt>
    <dgm:pt modelId="{7F92C552-777C-4E94-82AF-4D4054AFBAAB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Locating and identifying specific objects in an image, often by drawing bounding boxes around them.</a:t>
          </a:r>
          <a:endParaRPr lang="en-IN" dirty="0">
            <a:latin typeface="+mn-lt"/>
            <a:ea typeface="Cascadia Code" panose="020B0609020000020004" pitchFamily="49" charset="0"/>
            <a:cs typeface="Cascadia Code" panose="020B0609020000020004" pitchFamily="49" charset="0"/>
          </a:endParaRPr>
        </a:p>
      </dgm:t>
    </dgm:pt>
    <dgm:pt modelId="{4899A8B1-8B1F-4DA9-909C-A1879A0A0CC2}" type="parTrans" cxnId="{1B9CB8C8-B7E6-486D-B150-8F9AFAFE9C3C}">
      <dgm:prSet/>
      <dgm:spPr/>
      <dgm:t>
        <a:bodyPr/>
        <a:lstStyle/>
        <a:p>
          <a:endParaRPr lang="en-IN"/>
        </a:p>
      </dgm:t>
    </dgm:pt>
    <dgm:pt modelId="{C7D31935-6BE8-405E-84E4-99A615F283F6}" type="sibTrans" cxnId="{1B9CB8C8-B7E6-486D-B150-8F9AFAFE9C3C}">
      <dgm:prSet/>
      <dgm:spPr/>
      <dgm:t>
        <a:bodyPr/>
        <a:lstStyle/>
        <a:p>
          <a:endParaRPr lang="en-IN"/>
        </a:p>
      </dgm:t>
    </dgm:pt>
    <dgm:pt modelId="{A6539FFA-CF21-440C-BADA-B0FF1F44C765}" type="pres">
      <dgm:prSet presAssocID="{B5C92224-4F1F-4314-B038-A6126A492F6E}" presName="linearFlow" presStyleCnt="0">
        <dgm:presLayoutVars>
          <dgm:dir/>
          <dgm:animLvl val="lvl"/>
          <dgm:resizeHandles val="exact"/>
        </dgm:presLayoutVars>
      </dgm:prSet>
      <dgm:spPr/>
    </dgm:pt>
    <dgm:pt modelId="{9880FE7F-05F3-4039-9E75-442EEF92D8AE}" type="pres">
      <dgm:prSet presAssocID="{BF9D6D0A-A950-4892-BDCD-DABDC730068D}" presName="composite" presStyleCnt="0"/>
      <dgm:spPr/>
    </dgm:pt>
    <dgm:pt modelId="{C8D74AA4-2E12-4472-9424-BAF317D25AE2}" type="pres">
      <dgm:prSet presAssocID="{BF9D6D0A-A950-4892-BDCD-DABDC730068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C34B7A9-FA47-4390-80AB-97D73B4A9D2F}" type="pres">
      <dgm:prSet presAssocID="{BF9D6D0A-A950-4892-BDCD-DABDC730068D}" presName="descendantText" presStyleLbl="alignAcc1" presStyleIdx="0" presStyleCnt="3">
        <dgm:presLayoutVars>
          <dgm:bulletEnabled val="1"/>
        </dgm:presLayoutVars>
      </dgm:prSet>
      <dgm:spPr/>
    </dgm:pt>
    <dgm:pt modelId="{DE675FC7-47B9-4B72-BE00-D1320466972C}" type="pres">
      <dgm:prSet presAssocID="{6EE2ABCD-BE41-468B-9572-F154FB2463CE}" presName="sp" presStyleCnt="0"/>
      <dgm:spPr/>
    </dgm:pt>
    <dgm:pt modelId="{295758F5-377B-4E04-A6AE-F02F8C4A3906}" type="pres">
      <dgm:prSet presAssocID="{27DB8241-23A9-40CE-9529-EC3B8379DB3E}" presName="composite" presStyleCnt="0"/>
      <dgm:spPr/>
    </dgm:pt>
    <dgm:pt modelId="{7DC5E2D8-1E5A-4E97-8BB6-C715F8428315}" type="pres">
      <dgm:prSet presAssocID="{27DB8241-23A9-40CE-9529-EC3B8379DB3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642D354-3457-4270-9A11-5C4561CF1EF8}" type="pres">
      <dgm:prSet presAssocID="{27DB8241-23A9-40CE-9529-EC3B8379DB3E}" presName="descendantText" presStyleLbl="alignAcc1" presStyleIdx="1" presStyleCnt="3">
        <dgm:presLayoutVars>
          <dgm:bulletEnabled val="1"/>
        </dgm:presLayoutVars>
      </dgm:prSet>
      <dgm:spPr/>
    </dgm:pt>
    <dgm:pt modelId="{4A57F1C6-B1D5-4213-98DF-83BC20383553}" type="pres">
      <dgm:prSet presAssocID="{E1AB2D9E-4067-42AB-A766-44BDC27A2EA5}" presName="sp" presStyleCnt="0"/>
      <dgm:spPr/>
    </dgm:pt>
    <dgm:pt modelId="{ACAEB227-BC80-4D02-8DDF-11E9F37EEF16}" type="pres">
      <dgm:prSet presAssocID="{654C5102-A418-48F4-8C8C-C7C470258945}" presName="composite" presStyleCnt="0"/>
      <dgm:spPr/>
    </dgm:pt>
    <dgm:pt modelId="{5E4F4834-B9B2-4EAE-A955-9FCCE730082D}" type="pres">
      <dgm:prSet presAssocID="{654C5102-A418-48F4-8C8C-C7C47025894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ACB4F11-4638-48B1-BC19-35B096C55858}" type="pres">
      <dgm:prSet presAssocID="{654C5102-A418-48F4-8C8C-C7C47025894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2544D18-1A03-42D0-8C1A-BAFE73810830}" srcId="{B5C92224-4F1F-4314-B038-A6126A492F6E}" destId="{654C5102-A418-48F4-8C8C-C7C470258945}" srcOrd="2" destOrd="0" parTransId="{0F627806-D682-411B-8B8D-8655A68BA081}" sibTransId="{DEBFACD1-C894-43EA-B26E-41FDD5931A96}"/>
    <dgm:cxn modelId="{68B0D324-DD2A-4E16-8C7C-6CA263936225}" srcId="{654C5102-A418-48F4-8C8C-C7C470258945}" destId="{3A02A602-3BE8-4F54-97AE-4CFA1A20BE03}" srcOrd="1" destOrd="0" parTransId="{6D415B90-45E3-4331-92BB-5F80288C7D66}" sibTransId="{C693926C-9DFF-42D7-AA62-7076B25D4262}"/>
    <dgm:cxn modelId="{23C2902A-8E12-4595-86CC-185937BAC610}" type="presOf" srcId="{654C5102-A418-48F4-8C8C-C7C470258945}" destId="{5E4F4834-B9B2-4EAE-A955-9FCCE730082D}" srcOrd="0" destOrd="0" presId="urn:microsoft.com/office/officeart/2005/8/layout/chevron2"/>
    <dgm:cxn modelId="{336A263E-CAB1-4CB5-A3C7-C399EBE71022}" srcId="{654C5102-A418-48F4-8C8C-C7C470258945}" destId="{07F84F4C-4AC0-4163-876E-ECB667AC6BFA}" srcOrd="0" destOrd="0" parTransId="{3E4EEBD2-594D-479B-A776-7E8475567E6A}" sibTransId="{D321FDCD-2E27-4017-9975-725109C602E7}"/>
    <dgm:cxn modelId="{A1232D67-0837-46E4-80B3-93FF128785D6}" srcId="{B5C92224-4F1F-4314-B038-A6126A492F6E}" destId="{27DB8241-23A9-40CE-9529-EC3B8379DB3E}" srcOrd="1" destOrd="0" parTransId="{47346367-52B2-41C8-8489-C8EAFEDF0639}" sibTransId="{E1AB2D9E-4067-42AB-A766-44BDC27A2EA5}"/>
    <dgm:cxn modelId="{687A446A-B21F-4E51-A578-A4E9ADC5DCBA}" type="presOf" srcId="{71EC9CE8-D685-4AE9-B282-4EF9DEF84A79}" destId="{E642D354-3457-4270-9A11-5C4561CF1EF8}" srcOrd="0" destOrd="0" presId="urn:microsoft.com/office/officeart/2005/8/layout/chevron2"/>
    <dgm:cxn modelId="{18C9F54C-116D-485F-9AD8-72A92FF04E30}" type="presOf" srcId="{E860B542-CA6B-404F-A7DC-EF9317E95724}" destId="{E642D354-3457-4270-9A11-5C4561CF1EF8}" srcOrd="0" destOrd="1" presId="urn:microsoft.com/office/officeart/2005/8/layout/chevron2"/>
    <dgm:cxn modelId="{189A2D4F-28F3-49E1-B71A-E49070E85E43}" srcId="{BF9D6D0A-A950-4892-BDCD-DABDC730068D}" destId="{02728106-A0AD-4901-AD60-E176AA21ED1A}" srcOrd="0" destOrd="0" parTransId="{20FED650-43C7-4481-A63C-F62A760FCBAC}" sibTransId="{DDBFDDD5-1C3E-4606-B526-EF4359170FA0}"/>
    <dgm:cxn modelId="{C9289D7A-58EE-4C9C-8A3C-053C03A0DDAE}" srcId="{27DB8241-23A9-40CE-9529-EC3B8379DB3E}" destId="{E860B542-CA6B-404F-A7DC-EF9317E95724}" srcOrd="1" destOrd="0" parTransId="{230FAA10-2538-4C35-B15F-FC715C826508}" sibTransId="{BA8DB7E5-5716-4440-92C6-1AFA2D3C293C}"/>
    <dgm:cxn modelId="{B6A72888-442E-4186-BF59-A3FD865142AA}" type="presOf" srcId="{02728106-A0AD-4901-AD60-E176AA21ED1A}" destId="{FC34B7A9-FA47-4390-80AB-97D73B4A9D2F}" srcOrd="0" destOrd="0" presId="urn:microsoft.com/office/officeart/2005/8/layout/chevron2"/>
    <dgm:cxn modelId="{0B30938D-A633-437C-B068-A1EE3395EF0C}" srcId="{27DB8241-23A9-40CE-9529-EC3B8379DB3E}" destId="{71EC9CE8-D685-4AE9-B282-4EF9DEF84A79}" srcOrd="0" destOrd="0" parTransId="{156740B3-A3EF-40AB-9E07-FFE14FBCFFC4}" sibTransId="{B84598B7-4D2B-4E10-9A8D-C8E9A9B47218}"/>
    <dgm:cxn modelId="{E6762195-E42B-42EA-B9D0-D7F73E4F80B9}" type="presOf" srcId="{BF9D6D0A-A950-4892-BDCD-DABDC730068D}" destId="{C8D74AA4-2E12-4472-9424-BAF317D25AE2}" srcOrd="0" destOrd="0" presId="urn:microsoft.com/office/officeart/2005/8/layout/chevron2"/>
    <dgm:cxn modelId="{CA3CFAA4-3837-48E1-BBE1-E25FC6EC7FB0}" type="presOf" srcId="{3A02A602-3BE8-4F54-97AE-4CFA1A20BE03}" destId="{BACB4F11-4638-48B1-BC19-35B096C55858}" srcOrd="0" destOrd="1" presId="urn:microsoft.com/office/officeart/2005/8/layout/chevron2"/>
    <dgm:cxn modelId="{00B5FAA8-71F7-4894-9026-820DD6AC1ED7}" type="presOf" srcId="{07F84F4C-4AC0-4163-876E-ECB667AC6BFA}" destId="{BACB4F11-4638-48B1-BC19-35B096C55858}" srcOrd="0" destOrd="0" presId="urn:microsoft.com/office/officeart/2005/8/layout/chevron2"/>
    <dgm:cxn modelId="{10D332BB-B130-4BF6-8FF6-8937664F9620}" type="presOf" srcId="{7F92C552-777C-4E94-82AF-4D4054AFBAAB}" destId="{FC34B7A9-FA47-4390-80AB-97D73B4A9D2F}" srcOrd="0" destOrd="1" presId="urn:microsoft.com/office/officeart/2005/8/layout/chevron2"/>
    <dgm:cxn modelId="{E52DB9C5-FBF2-46F6-8C09-51B1014CAC44}" srcId="{B5C92224-4F1F-4314-B038-A6126A492F6E}" destId="{BF9D6D0A-A950-4892-BDCD-DABDC730068D}" srcOrd="0" destOrd="0" parTransId="{F9C0BCBF-1A6A-4AB8-B458-6E77DC3ABD71}" sibTransId="{6EE2ABCD-BE41-468B-9572-F154FB2463CE}"/>
    <dgm:cxn modelId="{1B9CB8C8-B7E6-486D-B150-8F9AFAFE9C3C}" srcId="{BF9D6D0A-A950-4892-BDCD-DABDC730068D}" destId="{7F92C552-777C-4E94-82AF-4D4054AFBAAB}" srcOrd="1" destOrd="0" parTransId="{4899A8B1-8B1F-4DA9-909C-A1879A0A0CC2}" sibTransId="{C7D31935-6BE8-405E-84E4-99A615F283F6}"/>
    <dgm:cxn modelId="{AEC176CF-249C-4354-B3A2-BCF788D4E660}" type="presOf" srcId="{B5C92224-4F1F-4314-B038-A6126A492F6E}" destId="{A6539FFA-CF21-440C-BADA-B0FF1F44C765}" srcOrd="0" destOrd="0" presId="urn:microsoft.com/office/officeart/2005/8/layout/chevron2"/>
    <dgm:cxn modelId="{670135FC-C403-44AB-836E-68829155ECD4}" type="presOf" srcId="{27DB8241-23A9-40CE-9529-EC3B8379DB3E}" destId="{7DC5E2D8-1E5A-4E97-8BB6-C715F8428315}" srcOrd="0" destOrd="0" presId="urn:microsoft.com/office/officeart/2005/8/layout/chevron2"/>
    <dgm:cxn modelId="{86411D04-9BE4-4842-B9D8-992C771B6170}" type="presParOf" srcId="{A6539FFA-CF21-440C-BADA-B0FF1F44C765}" destId="{9880FE7F-05F3-4039-9E75-442EEF92D8AE}" srcOrd="0" destOrd="0" presId="urn:microsoft.com/office/officeart/2005/8/layout/chevron2"/>
    <dgm:cxn modelId="{6CD1AEB3-F58A-4D2A-88D7-51D2DE82680C}" type="presParOf" srcId="{9880FE7F-05F3-4039-9E75-442EEF92D8AE}" destId="{C8D74AA4-2E12-4472-9424-BAF317D25AE2}" srcOrd="0" destOrd="0" presId="urn:microsoft.com/office/officeart/2005/8/layout/chevron2"/>
    <dgm:cxn modelId="{3411DD18-1C62-4F3C-B88D-2C192C610CD6}" type="presParOf" srcId="{9880FE7F-05F3-4039-9E75-442EEF92D8AE}" destId="{FC34B7A9-FA47-4390-80AB-97D73B4A9D2F}" srcOrd="1" destOrd="0" presId="urn:microsoft.com/office/officeart/2005/8/layout/chevron2"/>
    <dgm:cxn modelId="{C8F1DE92-6AE4-479B-AF6F-9AD5116C2186}" type="presParOf" srcId="{A6539FFA-CF21-440C-BADA-B0FF1F44C765}" destId="{DE675FC7-47B9-4B72-BE00-D1320466972C}" srcOrd="1" destOrd="0" presId="urn:microsoft.com/office/officeart/2005/8/layout/chevron2"/>
    <dgm:cxn modelId="{7AC25372-F694-42B0-A28D-C7C263213AF1}" type="presParOf" srcId="{A6539FFA-CF21-440C-BADA-B0FF1F44C765}" destId="{295758F5-377B-4E04-A6AE-F02F8C4A3906}" srcOrd="2" destOrd="0" presId="urn:microsoft.com/office/officeart/2005/8/layout/chevron2"/>
    <dgm:cxn modelId="{08CBD175-045B-4C4D-AB38-0EBA967BF53B}" type="presParOf" srcId="{295758F5-377B-4E04-A6AE-F02F8C4A3906}" destId="{7DC5E2D8-1E5A-4E97-8BB6-C715F8428315}" srcOrd="0" destOrd="0" presId="urn:microsoft.com/office/officeart/2005/8/layout/chevron2"/>
    <dgm:cxn modelId="{C7519CE5-BAB8-4F8F-8221-3F27D3CCFB90}" type="presParOf" srcId="{295758F5-377B-4E04-A6AE-F02F8C4A3906}" destId="{E642D354-3457-4270-9A11-5C4561CF1EF8}" srcOrd="1" destOrd="0" presId="urn:microsoft.com/office/officeart/2005/8/layout/chevron2"/>
    <dgm:cxn modelId="{7CADB2C4-046B-4DEA-9905-339D507A2CD5}" type="presParOf" srcId="{A6539FFA-CF21-440C-BADA-B0FF1F44C765}" destId="{4A57F1C6-B1D5-4213-98DF-83BC20383553}" srcOrd="3" destOrd="0" presId="urn:microsoft.com/office/officeart/2005/8/layout/chevron2"/>
    <dgm:cxn modelId="{8F65C842-0F10-415B-8223-4F9D12150B58}" type="presParOf" srcId="{A6539FFA-CF21-440C-BADA-B0FF1F44C765}" destId="{ACAEB227-BC80-4D02-8DDF-11E9F37EEF16}" srcOrd="4" destOrd="0" presId="urn:microsoft.com/office/officeart/2005/8/layout/chevron2"/>
    <dgm:cxn modelId="{4B5425F7-FCC7-405F-9237-3C0EB075ACA7}" type="presParOf" srcId="{ACAEB227-BC80-4D02-8DDF-11E9F37EEF16}" destId="{5E4F4834-B9B2-4EAE-A955-9FCCE730082D}" srcOrd="0" destOrd="0" presId="urn:microsoft.com/office/officeart/2005/8/layout/chevron2"/>
    <dgm:cxn modelId="{81945620-DED6-43BF-A5B5-67064998A7A7}" type="presParOf" srcId="{ACAEB227-BC80-4D02-8DDF-11E9F37EEF16}" destId="{BACB4F11-4638-48B1-BC19-35B096C5585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E153C5-7CC4-49DE-99A8-B5D135DF3034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D79578B-5FA4-438C-9D40-133102841908}" type="pres">
      <dgm:prSet presAssocID="{A9E153C5-7CC4-49DE-99A8-B5D135DF3034}" presName="Name0" presStyleCnt="0">
        <dgm:presLayoutVars>
          <dgm:dir/>
          <dgm:resizeHandles val="exact"/>
        </dgm:presLayoutVars>
      </dgm:prSet>
      <dgm:spPr/>
    </dgm:pt>
  </dgm:ptLst>
  <dgm:cxnLst>
    <dgm:cxn modelId="{D216C90A-BD95-4B46-ABFC-9838E337FBD4}" type="presOf" srcId="{A9E153C5-7CC4-49DE-99A8-B5D135DF3034}" destId="{BD79578B-5FA4-438C-9D40-133102841908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74AA4-2E12-4472-9424-BAF317D25AE2}">
      <dsp:nvSpPr>
        <dsp:cNvPr id="0" name=""/>
        <dsp:cNvSpPr/>
      </dsp:nvSpPr>
      <dsp:spPr>
        <a:xfrm rot="5400000">
          <a:off x="-208771" y="210726"/>
          <a:ext cx="1391807" cy="974265"/>
        </a:xfrm>
        <a:prstGeom prst="chevron">
          <a:avLst/>
        </a:prstGeom>
        <a:solidFill>
          <a:schemeClr val="accent6">
            <a:lumMod val="5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>
            <a:latin typeface="+mn-lt"/>
          </a:endParaRPr>
        </a:p>
      </dsp:txBody>
      <dsp:txXfrm rot="-5400000">
        <a:off x="1" y="489088"/>
        <a:ext cx="974265" cy="417542"/>
      </dsp:txXfrm>
    </dsp:sp>
    <dsp:sp modelId="{FC34B7A9-FA47-4390-80AB-97D73B4A9D2F}">
      <dsp:nvSpPr>
        <dsp:cNvPr id="0" name=""/>
        <dsp:cNvSpPr/>
      </dsp:nvSpPr>
      <dsp:spPr>
        <a:xfrm rot="5400000">
          <a:off x="5324550" y="-4348329"/>
          <a:ext cx="904674" cy="96052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700" b="1" kern="1200" dirty="0">
              <a:solidFill>
                <a:schemeClr val="bg1"/>
              </a:solidFill>
              <a:highlight>
                <a:srgbClr val="003300"/>
              </a:highlight>
              <a:latin typeface="+mn-lt"/>
              <a:ea typeface="Cascadia Code" panose="020B0609020000020004" pitchFamily="49" charset="0"/>
              <a:cs typeface="Cascadia Code" panose="020B0609020000020004" pitchFamily="49" charset="0"/>
            </a:rPr>
            <a:t> Object Detection     </a:t>
          </a:r>
          <a:endParaRPr lang="en-IN" sz="1700" kern="1200" dirty="0">
            <a:solidFill>
              <a:schemeClr val="bg1"/>
            </a:solidFill>
            <a:highlight>
              <a:srgbClr val="003300"/>
            </a:highlight>
            <a:latin typeface="+mn-lt"/>
            <a:ea typeface="Cascadia Code" panose="020B0609020000020004" pitchFamily="49" charset="0"/>
            <a:cs typeface="Cascadia Code" panose="020B0609020000020004" pitchFamily="49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700" kern="1200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Locating and identifying specific objects in an image, often by drawing bounding boxes around them.</a:t>
          </a:r>
          <a:endParaRPr lang="en-IN" sz="1700" kern="1200" dirty="0">
            <a:latin typeface="+mn-lt"/>
            <a:ea typeface="Cascadia Code" panose="020B0609020000020004" pitchFamily="49" charset="0"/>
            <a:cs typeface="Cascadia Code" panose="020B0609020000020004" pitchFamily="49" charset="0"/>
          </a:endParaRPr>
        </a:p>
      </dsp:txBody>
      <dsp:txXfrm rot="-5400000">
        <a:off x="974266" y="46118"/>
        <a:ext cx="9561081" cy="816348"/>
      </dsp:txXfrm>
    </dsp:sp>
    <dsp:sp modelId="{7DC5E2D8-1E5A-4E97-8BB6-C715F8428315}">
      <dsp:nvSpPr>
        <dsp:cNvPr id="0" name=""/>
        <dsp:cNvSpPr/>
      </dsp:nvSpPr>
      <dsp:spPr>
        <a:xfrm rot="5400000">
          <a:off x="-208771" y="1405577"/>
          <a:ext cx="1391807" cy="974265"/>
        </a:xfrm>
        <a:prstGeom prst="chevron">
          <a:avLst/>
        </a:prstGeom>
        <a:solidFill>
          <a:schemeClr val="accent6">
            <a:lumMod val="5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>
            <a:latin typeface="+mn-lt"/>
          </a:endParaRPr>
        </a:p>
      </dsp:txBody>
      <dsp:txXfrm rot="-5400000">
        <a:off x="1" y="1683939"/>
        <a:ext cx="974265" cy="417542"/>
      </dsp:txXfrm>
    </dsp:sp>
    <dsp:sp modelId="{E642D354-3457-4270-9A11-5C4561CF1EF8}">
      <dsp:nvSpPr>
        <dsp:cNvPr id="0" name=""/>
        <dsp:cNvSpPr/>
      </dsp:nvSpPr>
      <dsp:spPr>
        <a:xfrm rot="5400000">
          <a:off x="5324550" y="-3153478"/>
          <a:ext cx="904674" cy="96052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700" b="1" kern="1200" dirty="0">
              <a:solidFill>
                <a:schemeClr val="bg1"/>
              </a:solidFill>
              <a:highlight>
                <a:srgbClr val="003300"/>
              </a:highlight>
              <a:latin typeface="+mn-lt"/>
              <a:ea typeface="Fraunces Extra Bold" pitchFamily="34" charset="-122"/>
              <a:cs typeface="Fraunces Extra Bold" pitchFamily="34" charset="-120"/>
            </a:rPr>
            <a:t> Image Classification  </a:t>
          </a:r>
          <a:endParaRPr lang="en-IN" sz="1700" kern="1200" dirty="0">
            <a:solidFill>
              <a:schemeClr val="bg1"/>
            </a:solidFill>
            <a:highlight>
              <a:srgbClr val="003300"/>
            </a:highlight>
            <a:latin typeface="+mn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700" kern="1200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Assigning a label or category to an entire image, indicating the dominant object or scene depicted.</a:t>
          </a:r>
          <a:endParaRPr lang="en-IN" sz="1700" kern="1200" dirty="0">
            <a:latin typeface="+mn-lt"/>
          </a:endParaRPr>
        </a:p>
      </dsp:txBody>
      <dsp:txXfrm rot="-5400000">
        <a:off x="974266" y="1240969"/>
        <a:ext cx="9561081" cy="816348"/>
      </dsp:txXfrm>
    </dsp:sp>
    <dsp:sp modelId="{5E4F4834-B9B2-4EAE-A955-9FCCE730082D}">
      <dsp:nvSpPr>
        <dsp:cNvPr id="0" name=""/>
        <dsp:cNvSpPr/>
      </dsp:nvSpPr>
      <dsp:spPr>
        <a:xfrm rot="5400000">
          <a:off x="-208771" y="2600428"/>
          <a:ext cx="1391807" cy="974265"/>
        </a:xfrm>
        <a:prstGeom prst="chevron">
          <a:avLst/>
        </a:prstGeom>
        <a:solidFill>
          <a:schemeClr val="accent6">
            <a:lumMod val="5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>
            <a:latin typeface="+mn-lt"/>
          </a:endParaRPr>
        </a:p>
      </dsp:txBody>
      <dsp:txXfrm rot="-5400000">
        <a:off x="1" y="2878790"/>
        <a:ext cx="974265" cy="417542"/>
      </dsp:txXfrm>
    </dsp:sp>
    <dsp:sp modelId="{BACB4F11-4638-48B1-BC19-35B096C55858}">
      <dsp:nvSpPr>
        <dsp:cNvPr id="0" name=""/>
        <dsp:cNvSpPr/>
      </dsp:nvSpPr>
      <dsp:spPr>
        <a:xfrm rot="5400000">
          <a:off x="5324550" y="-1958628"/>
          <a:ext cx="904674" cy="96052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700" b="1" kern="1200" dirty="0">
              <a:solidFill>
                <a:schemeClr val="bg1">
                  <a:lumMod val="95000"/>
                </a:schemeClr>
              </a:solidFill>
              <a:highlight>
                <a:srgbClr val="003300"/>
              </a:highlight>
              <a:latin typeface="+mn-lt"/>
              <a:ea typeface="Fraunces Extra Bold" pitchFamily="34" charset="-122"/>
              <a:cs typeface="Fraunces Extra Bold" pitchFamily="34" charset="-120"/>
            </a:rPr>
            <a:t> Instance Segmentation   </a:t>
          </a:r>
          <a:endParaRPr lang="en-IN" sz="1700" kern="1200" dirty="0">
            <a:solidFill>
              <a:schemeClr val="bg1">
                <a:lumMod val="95000"/>
              </a:schemeClr>
            </a:solidFill>
            <a:highlight>
              <a:srgbClr val="003300"/>
            </a:highlight>
            <a:latin typeface="+mn-lt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700" kern="1200" dirty="0">
              <a:solidFill>
                <a:srgbClr val="405449"/>
              </a:solidFill>
              <a:latin typeface="+mn-lt"/>
              <a:ea typeface="Nobile" pitchFamily="34" charset="-122"/>
              <a:cs typeface="Nobile" pitchFamily="34" charset="-120"/>
            </a:rPr>
            <a:t>Precisely defining the boundaries of each instance of an object within an image, creating pixel-level masks for each identified object.</a:t>
          </a:r>
          <a:endParaRPr lang="en-IN" sz="1700" kern="1200" dirty="0">
            <a:latin typeface="+mn-lt"/>
          </a:endParaRPr>
        </a:p>
      </dsp:txBody>
      <dsp:txXfrm rot="-5400000">
        <a:off x="974266" y="2435819"/>
        <a:ext cx="9561081" cy="816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03F18-4151-4969-9367-F39E3451CB8B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1C92D-1228-47DB-A87E-C81E3038E1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14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7AF3-4B8E-C8B0-50D9-72658459E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80303-6DB9-D594-0CD0-650AD31D0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0562A-6E78-CF74-FF6B-C76A92AF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ED280-FE26-0EA0-F4B4-07351FFB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31B01-9413-5001-7076-D15DE0D9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434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EEEA-6009-0233-0428-001F48D2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738FF-AEAD-B00D-D449-295B57686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3773F-37A8-5CCE-47D5-575D4043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33F3C-C8AB-BD9C-6989-AB0F9562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18EDC-23D3-7108-5DC9-045069EC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615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74D59-63B1-DB83-DDD5-40082EA3F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5ACCB-E050-44D0-7172-3E1623988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0ABBC-9011-DD7F-6B61-70B59A2D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6A06-55BE-4FF0-EA33-57166BF1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7392-B6BA-6FC1-4D1F-96B2599E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34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8F19-784F-B0B4-359B-15C43B5C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1E7D-2DD1-78F3-FAB3-1381CAB01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29493-E06E-7F66-061D-55878447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1430D-2B6C-4AD1-85D9-4D426795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C7374-5AF3-433D-7899-45312CEC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268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6776-9881-F53F-A13B-8A4A86B7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B7D1E-5734-5F39-2F17-770FFC358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C4154-881B-CC92-842E-E800527AA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328D5-EB3C-BE17-B835-4FF372E9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F166-1313-CE0E-5E78-19125EFD6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294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85E7-9D33-C553-54CE-367CD63E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6849-2339-5BDC-679B-93D23A808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4DD23-5D29-1142-9B6B-566439288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52AEA-F05C-E1B0-479F-38D01991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86FA2-9945-CFD6-8FA2-6FC08EF39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414EA-AB18-651D-2569-346B7CA9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117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D026-6F12-3644-6BE9-84CC8230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33B06-A05B-7AFD-4E4E-D864DBA7A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F0497-7C56-0561-7F81-01245007F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166392-275B-362A-C88E-0668D063F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0F716-736B-D214-849C-866B2A460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F03F34-9376-B0F0-3F31-A021B230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1D04E1-C334-4AB4-8EA4-E7D56368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FA002-1A7A-8AF9-3816-92106EC1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251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4D0-A459-6431-D7C5-429C288A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0F4E4-33FA-75C4-F9CB-626F718D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7D4D5-76DD-02C3-B844-2268C15A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ACA3F-62B0-AD71-C955-24AC513C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420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7F743-94CE-0014-539F-CC588FB2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A07ED-A031-A74E-BC98-C9F32462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9C339-3024-C71F-B260-8E92D09E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58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9943-AB2A-6FB1-19FE-1949499C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6554-9F03-5B0B-BE36-00811F7CD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F8D94-BECD-73D5-1092-5804F5AFE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3A115-0742-5665-B90C-B847DF75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39726-7D04-A6B8-BEBE-9B8870EC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90BA2-5CE3-13ED-D8ED-4B3033C0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571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B39D-8191-683F-A827-7040E27F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C46A61-D111-D186-9AF8-2A1723661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C45A5-57E5-93AB-F39D-E870BBF9D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2163F-8714-48E9-E262-DEDFEB81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48610-21C0-9FDC-0303-BB4C3290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7DCB8-699B-08A1-2247-B10595DD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159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D20A1-63B7-AD20-83FA-5B9BF76C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0937A-1DA7-D9DD-4392-7AB2241B1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3F9E7-4A90-CA26-CFB0-C2BE4EABA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38B3A-5AA8-4FA5-8681-A3C668408EC3}" type="datetimeFigureOut">
              <a:rPr lang="en-IN" smtClean="0"/>
              <a:t>26-12-2024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28B2-1828-DB6C-7BA0-463F77AE0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35A77-C87B-000A-1549-9A6A62E90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301B0-D1F4-41E3-B077-5F164E0D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82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860-B87B-8DC7-71A8-995147311A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5B370-B962-83D3-7B58-33F29903A6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278E3-875D-CD45-96D0-848F0B01F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418B3-FA52-D348-D285-4FD0726BD240}"/>
              </a:ext>
            </a:extLst>
          </p:cNvPr>
          <p:cNvSpPr txBox="1"/>
          <p:nvPr/>
        </p:nvSpPr>
        <p:spPr>
          <a:xfrm>
            <a:off x="424873" y="893842"/>
            <a:ext cx="11342254" cy="1107996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chemeClr val="accent6">
                    <a:lumMod val="50000"/>
                  </a:schemeClr>
                </a:solidFill>
              </a:rPr>
              <a:t>OBJECT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215397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982A07-BB11-8163-C9ED-A3E8BA318DB9}"/>
              </a:ext>
            </a:extLst>
          </p:cNvPr>
          <p:cNvSpPr txBox="1"/>
          <p:nvPr/>
        </p:nvSpPr>
        <p:spPr>
          <a:xfrm>
            <a:off x="688157" y="206477"/>
            <a:ext cx="10869106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 Object Recognition System Outcome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A8ADB-A238-873D-6114-BAE82BB7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200"/>
            <a:ext cx="12192000" cy="58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69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A2A089F-8D0C-307D-4B35-360FB2FE6601}"/>
              </a:ext>
            </a:extLst>
          </p:cNvPr>
          <p:cNvSpPr/>
          <p:nvPr/>
        </p:nvSpPr>
        <p:spPr>
          <a:xfrm>
            <a:off x="661491" y="429624"/>
            <a:ext cx="10868918" cy="6778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600" b="1" dirty="0">
                <a:solidFill>
                  <a:schemeClr val="bg1"/>
                </a:solidFill>
                <a:ea typeface="Fraunces Extra Bold" pitchFamily="34" charset="-122"/>
                <a:cs typeface="Fraunces Extra Bold" pitchFamily="34" charset="-120"/>
              </a:rPr>
              <a:t>Real-World Applications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9EED91BF-F80F-CF84-9210-352D1C02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92" y="1773635"/>
            <a:ext cx="3433961" cy="212228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B715CD9-956A-854C-DAD6-E2F9874A6F69}"/>
              </a:ext>
            </a:extLst>
          </p:cNvPr>
          <p:cNvSpPr/>
          <p:nvPr/>
        </p:nvSpPr>
        <p:spPr>
          <a:xfrm>
            <a:off x="661492" y="4132163"/>
            <a:ext cx="251231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Autonomous Driving</a:t>
            </a:r>
            <a:endParaRPr lang="en-US" sz="1833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78E5A25-3767-10B1-F93B-ED7CAA506EAA}"/>
              </a:ext>
            </a:extLst>
          </p:cNvPr>
          <p:cNvSpPr/>
          <p:nvPr/>
        </p:nvSpPr>
        <p:spPr>
          <a:xfrm>
            <a:off x="661492" y="4540845"/>
            <a:ext cx="3433961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ORS are crucial for autonomous vehicles, enabling them to perceive their surroundings and make safe driving decisions.</a:t>
            </a:r>
            <a:endParaRPr lang="en-US" sz="1458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03443185-5C25-8B6A-7907-A311CCAC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920" y="1773634"/>
            <a:ext cx="3434060" cy="2122388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98DB7F38-1115-934A-82A3-EBB1ED528621}"/>
              </a:ext>
            </a:extLst>
          </p:cNvPr>
          <p:cNvSpPr/>
          <p:nvPr/>
        </p:nvSpPr>
        <p:spPr>
          <a:xfrm>
            <a:off x="4378920" y="41322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Medical Imaging</a:t>
            </a:r>
            <a:endParaRPr lang="en-US" sz="1833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9D842FED-2683-BDCA-2AEB-ACB526D64015}"/>
              </a:ext>
            </a:extLst>
          </p:cNvPr>
          <p:cNvSpPr/>
          <p:nvPr/>
        </p:nvSpPr>
        <p:spPr>
          <a:xfrm>
            <a:off x="4378920" y="4540945"/>
            <a:ext cx="3434060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ORS can assist doctors in diagnosing diseases by automatically detecting and classifying abnormalities in medical images like X-rays, MRIs, and CT scans.</a:t>
            </a:r>
            <a:endParaRPr lang="en-US" sz="1458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9021EB72-E7D1-A7F5-8D79-190EB8CB4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449" y="1773635"/>
            <a:ext cx="3433961" cy="2122289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4BE0674C-CCA3-247D-D04B-50289FF2B208}"/>
              </a:ext>
            </a:extLst>
          </p:cNvPr>
          <p:cNvSpPr/>
          <p:nvPr/>
        </p:nvSpPr>
        <p:spPr>
          <a:xfrm>
            <a:off x="8096449" y="41321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</a:t>
            </a:r>
            <a:endParaRPr lang="en-US" sz="1833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9B7D7A67-BF0D-CDA8-4DFE-DAE54013A8AA}"/>
              </a:ext>
            </a:extLst>
          </p:cNvPr>
          <p:cNvSpPr/>
          <p:nvPr/>
        </p:nvSpPr>
        <p:spPr>
          <a:xfrm>
            <a:off x="8096449" y="4540846"/>
            <a:ext cx="3433961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ORS are used in security systems for facial recognition, intrusion detection, and anomaly detection, enhancing safety and security in public spaces.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327779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FE5A-CF9E-342F-7CDD-E3D197BB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9DE9BD-CD7D-277E-E75C-228EB8537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5734"/>
          </a:xfrm>
        </p:spPr>
      </p:pic>
    </p:spTree>
    <p:extLst>
      <p:ext uri="{BB962C8B-B14F-4D97-AF65-F5344CB8AC3E}">
        <p14:creationId xmlns:p14="http://schemas.microsoft.com/office/powerpoint/2010/main" val="311519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DB15-096B-9039-A858-B5BD12C9F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842" y="1496008"/>
            <a:ext cx="9144000" cy="2387600"/>
          </a:xfrm>
        </p:spPr>
        <p:txBody>
          <a:bodyPr>
            <a:noAutofit/>
          </a:bodyPr>
          <a:lstStyle/>
          <a:p>
            <a:r>
              <a:rPr lang="en-IN" sz="6600" b="1" dirty="0"/>
              <a:t>Infosys Springboard</a:t>
            </a:r>
            <a:br>
              <a:rPr lang="en-IN" sz="6600" dirty="0"/>
            </a:br>
            <a:r>
              <a:rPr lang="en-IN" sz="4400" dirty="0">
                <a:solidFill>
                  <a:schemeClr val="accent6">
                    <a:lumMod val="75000"/>
                  </a:schemeClr>
                </a:solidFill>
              </a:rPr>
              <a:t>Internship Assessment</a:t>
            </a:r>
            <a:br>
              <a:rPr lang="en-IN" sz="6600" dirty="0"/>
            </a:br>
            <a:br>
              <a:rPr lang="en-IN" sz="6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IN" sz="6600" b="1" dirty="0">
                <a:solidFill>
                  <a:schemeClr val="accent6">
                    <a:lumMod val="50000"/>
                  </a:schemeClr>
                </a:solidFill>
              </a:rPr>
              <a:t>Object Detection System</a:t>
            </a:r>
            <a:endParaRPr lang="en-IN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E6F6D-994A-02B2-8FDE-B39215383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2024" y="3950829"/>
            <a:ext cx="9144000" cy="3043859"/>
          </a:xfrm>
        </p:spPr>
        <p:txBody>
          <a:bodyPr numCol="2">
            <a:normAutofit lnSpcReduction="10000"/>
          </a:bodyPr>
          <a:lstStyle/>
          <a:p>
            <a:endParaRPr lang="en-IN" sz="1600" b="1" dirty="0">
              <a:latin typeface="+mn-lt"/>
            </a:endParaRPr>
          </a:p>
          <a:p>
            <a:r>
              <a:rPr lang="en-IN" sz="1600" b="1" dirty="0">
                <a:solidFill>
                  <a:schemeClr val="tx1"/>
                </a:solidFill>
                <a:latin typeface="+mn-lt"/>
              </a:rPr>
              <a:t>Presented by:</a:t>
            </a:r>
          </a:p>
          <a:p>
            <a:r>
              <a:rPr lang="en-IN" sz="1600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Vrunda</a:t>
            </a:r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IN" sz="1600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Brahme</a:t>
            </a:r>
            <a:endParaRPr lang="en-IN" sz="1600" b="1" dirty="0">
              <a:solidFill>
                <a:schemeClr val="tx1"/>
              </a:solidFill>
              <a:latin typeface="+mn-lt"/>
            </a:endParaRPr>
          </a:p>
          <a:p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Lakshya Jindal</a:t>
            </a:r>
          </a:p>
          <a:p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Irene Maria Thomas</a:t>
            </a:r>
          </a:p>
          <a:p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Senthil Kumar</a:t>
            </a:r>
          </a:p>
          <a:p>
            <a:endParaRPr lang="en-IN" sz="1600" b="1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endParaRPr lang="en-IN" sz="1600" b="1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endParaRPr lang="en-IN" sz="1600" b="1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endParaRPr lang="en-IN" sz="1600" b="1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r>
              <a:rPr lang="en-IN" sz="1600" b="1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Guided by:</a:t>
            </a:r>
          </a:p>
          <a:p>
            <a:r>
              <a:rPr lang="en-IN" sz="1600" b="1" dirty="0">
                <a:solidFill>
                  <a:srgbClr val="C00000"/>
                </a:solidFill>
                <a:latin typeface="+mn-lt"/>
              </a:rPr>
              <a:t>Anil Shaw</a:t>
            </a:r>
          </a:p>
          <a:p>
            <a:r>
              <a:rPr lang="en-IN" sz="1600" b="1" dirty="0">
                <a:solidFill>
                  <a:srgbClr val="C00000"/>
                </a:solidFill>
                <a:latin typeface="+mn-lt"/>
              </a:rPr>
              <a:t>Springboard Mentor</a:t>
            </a:r>
            <a:endParaRPr lang="en-IN" sz="1600" b="1" dirty="0">
              <a:solidFill>
                <a:srgbClr val="0070C0"/>
              </a:solidFill>
              <a:latin typeface="+mn-lt"/>
            </a:endParaRPr>
          </a:p>
          <a:p>
            <a:endParaRPr lang="en-IN" sz="1600" b="1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endParaRPr lang="en-IN" sz="1600" b="1" dirty="0">
              <a:latin typeface="+mn-lt"/>
            </a:endParaRPr>
          </a:p>
          <a:p>
            <a:endParaRPr lang="en-IN" sz="1600" b="1" dirty="0">
              <a:latin typeface="+mn-lt"/>
            </a:endParaRPr>
          </a:p>
          <a:p>
            <a:endParaRPr lang="en-IN" sz="1600" dirty="0"/>
          </a:p>
        </p:txBody>
      </p:sp>
      <p:pic>
        <p:nvPicPr>
          <p:cNvPr id="4" name="Picture 2" descr="Infosys Springboard">
            <a:extLst>
              <a:ext uri="{FF2B5EF4-FFF2-40B4-BE49-F238E27FC236}">
                <a16:creationId xmlns:a16="http://schemas.microsoft.com/office/drawing/2014/main" id="{89E875AD-442D-476F-CDAE-0A8A02F1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44FA83-C56A-3C7A-0B92-071D8939C365}"/>
              </a:ext>
            </a:extLst>
          </p:cNvPr>
          <p:cNvCxnSpPr/>
          <p:nvPr/>
        </p:nvCxnSpPr>
        <p:spPr>
          <a:xfrm>
            <a:off x="256094" y="3883608"/>
            <a:ext cx="1167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0478813-2926-BBB8-8052-E7A5EB414A77}"/>
              </a:ext>
            </a:extLst>
          </p:cNvPr>
          <p:cNvSpPr/>
          <p:nvPr/>
        </p:nvSpPr>
        <p:spPr>
          <a:xfrm>
            <a:off x="0" y="6438506"/>
            <a:ext cx="12192000" cy="4194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630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814EE406-08DB-17AA-B068-5171453A606D}"/>
              </a:ext>
            </a:extLst>
          </p:cNvPr>
          <p:cNvSpPr/>
          <p:nvPr/>
        </p:nvSpPr>
        <p:spPr>
          <a:xfrm rot="5400000">
            <a:off x="-2128684" y="-49161"/>
            <a:ext cx="9183329" cy="4188541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F43A97C5-065D-469D-06D6-ECE925297E6D}"/>
              </a:ext>
            </a:extLst>
          </p:cNvPr>
          <p:cNvSpPr/>
          <p:nvPr/>
        </p:nvSpPr>
        <p:spPr>
          <a:xfrm rot="16200000">
            <a:off x="3549444" y="486697"/>
            <a:ext cx="2900517" cy="698091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2044C-AD77-82C4-1078-6F80D9C1D73B}"/>
              </a:ext>
            </a:extLst>
          </p:cNvPr>
          <p:cNvSpPr txBox="1"/>
          <p:nvPr/>
        </p:nvSpPr>
        <p:spPr>
          <a:xfrm>
            <a:off x="1196011" y="2474080"/>
            <a:ext cx="2601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23910A-B452-F78A-8A83-ED44BD1256ED}"/>
              </a:ext>
            </a:extLst>
          </p:cNvPr>
          <p:cNvSpPr/>
          <p:nvPr/>
        </p:nvSpPr>
        <p:spPr>
          <a:xfrm>
            <a:off x="9409471" y="4218039"/>
            <a:ext cx="4188541" cy="35396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92837-7538-0CE1-081D-B64EA0FCC50B}"/>
              </a:ext>
            </a:extLst>
          </p:cNvPr>
          <p:cNvSpPr txBox="1"/>
          <p:nvPr/>
        </p:nvSpPr>
        <p:spPr>
          <a:xfrm>
            <a:off x="5638797" y="601755"/>
            <a:ext cx="6184493" cy="6247864"/>
          </a:xfrm>
          <a:prstGeom prst="rect">
            <a:avLst/>
          </a:prstGeom>
          <a:noFill/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000" b="1" dirty="0">
              <a:solidFill>
                <a:srgbClr val="003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3300"/>
                </a:solidFill>
              </a:rPr>
              <a:t>Object Recognition System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003300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IN" sz="2000" b="1" dirty="0"/>
              <a:t>Model Selection and Training</a:t>
            </a: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pPr marL="342900" indent="-342900">
              <a:buFontTx/>
              <a:buAutoNum type="arabicPeriod"/>
            </a:pPr>
            <a:r>
              <a:rPr lang="en-IN" sz="2000" b="1" dirty="0"/>
              <a:t>Model Comparison for Object Detection</a:t>
            </a: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pPr marL="342900" indent="-342900">
              <a:buFontTx/>
              <a:buAutoNum type="arabicPeriod"/>
            </a:pPr>
            <a:r>
              <a:rPr lang="en-IN" sz="2000" b="1" dirty="0"/>
              <a:t>System Architecture</a:t>
            </a: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pPr marL="342900" indent="-342900">
              <a:buFontTx/>
              <a:buAutoNum type="arabicPeriod"/>
            </a:pPr>
            <a:r>
              <a:rPr lang="en-IN" sz="2000" b="1" dirty="0"/>
              <a:t>Technology Stack</a:t>
            </a: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pPr marL="342900" indent="-342900">
              <a:buFontTx/>
              <a:buAutoNum type="arabicPeriod"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Working of Object Detection System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r>
              <a:rPr lang="en-IN" sz="2000" b="1" dirty="0"/>
              <a:t>7.  Project Snapshot</a:t>
            </a:r>
          </a:p>
          <a:p>
            <a:pPr marL="342900" indent="-342900">
              <a:buFontTx/>
              <a:buAutoNum type="arabicPeriod"/>
            </a:pPr>
            <a:endParaRPr lang="en-IN" sz="2000" b="1" dirty="0"/>
          </a:p>
          <a:p>
            <a:r>
              <a:rPr lang="en-IN" sz="2000" b="1" dirty="0"/>
              <a:t>8.  Real-World Applications</a:t>
            </a:r>
          </a:p>
          <a:p>
            <a:endParaRPr lang="en-IN" sz="2000" b="1" dirty="0"/>
          </a:p>
          <a:p>
            <a:endParaRPr lang="en-IN" sz="2000" b="1" dirty="0"/>
          </a:p>
          <a:p>
            <a:pPr marL="342900" indent="-342900">
              <a:buFontTx/>
              <a:buAutoNum type="arabicPeriod"/>
            </a:pPr>
            <a:endParaRPr lang="en-IN" sz="2000" dirty="0"/>
          </a:p>
          <a:p>
            <a:pPr marL="342900" indent="-342900">
              <a:buAutoNum type="arabicPeriod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8713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B879FD87-EA31-0217-0D5E-16695C692750}"/>
              </a:ext>
            </a:extLst>
          </p:cNvPr>
          <p:cNvSpPr/>
          <p:nvPr/>
        </p:nvSpPr>
        <p:spPr>
          <a:xfrm>
            <a:off x="806245" y="365124"/>
            <a:ext cx="10579510" cy="1789471"/>
          </a:xfrm>
          <a:prstGeom prst="round1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3300"/>
                </a:solidFill>
              </a:rPr>
              <a:t>What is an Object Recognition System?</a:t>
            </a:r>
            <a:br>
              <a:rPr lang="en-US" sz="3200" dirty="0">
                <a:solidFill>
                  <a:srgbClr val="003300"/>
                </a:solidFill>
              </a:rPr>
            </a:br>
            <a:r>
              <a:rPr lang="en-US" sz="1800" dirty="0">
                <a:solidFill>
                  <a:srgbClr val="003300"/>
                </a:solidFill>
              </a:rPr>
              <a:t>An Object Recognition System (ORS) is a technology that identifies and classifies objects within images or videos using machine learning and computer vision techniques.</a:t>
            </a:r>
            <a:endParaRPr lang="en-IN" dirty="0">
              <a:solidFill>
                <a:srgbClr val="003300"/>
              </a:solidFill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213A62B-E0BD-A957-0809-CD0BD77091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472788"/>
              </p:ext>
            </p:extLst>
          </p:nvPr>
        </p:nvGraphicFramePr>
        <p:xfrm>
          <a:off x="806245" y="2959510"/>
          <a:ext cx="10579510" cy="3785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06B8096-86E8-F4FE-2BBC-F102A05AC6D5}"/>
              </a:ext>
            </a:extLst>
          </p:cNvPr>
          <p:cNvSpPr txBox="1"/>
          <p:nvPr/>
        </p:nvSpPr>
        <p:spPr>
          <a:xfrm>
            <a:off x="806245" y="2338018"/>
            <a:ext cx="411971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Key Processes :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4118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2DF7A-5CA5-8AFB-3F58-1C5590AD2800}"/>
              </a:ext>
            </a:extLst>
          </p:cNvPr>
          <p:cNvSpPr/>
          <p:nvPr/>
        </p:nvSpPr>
        <p:spPr>
          <a:xfrm>
            <a:off x="766916" y="383458"/>
            <a:ext cx="10586884" cy="54077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Model Selection and 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2C5D2D-0974-B912-DBF1-BD55FE5130AC}"/>
              </a:ext>
            </a:extLst>
          </p:cNvPr>
          <p:cNvSpPr/>
          <p:nvPr/>
        </p:nvSpPr>
        <p:spPr>
          <a:xfrm>
            <a:off x="766916" y="3429000"/>
            <a:ext cx="10586884" cy="454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16E1AD-D18B-4F42-F69A-FB9E1B5F0AD7}"/>
              </a:ext>
            </a:extLst>
          </p:cNvPr>
          <p:cNvSpPr/>
          <p:nvPr/>
        </p:nvSpPr>
        <p:spPr>
          <a:xfrm>
            <a:off x="766916" y="3429000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620A85-04F8-0779-407B-4217B31E44CE}"/>
              </a:ext>
            </a:extLst>
          </p:cNvPr>
          <p:cNvSpPr/>
          <p:nvPr/>
        </p:nvSpPr>
        <p:spPr>
          <a:xfrm>
            <a:off x="7601566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CB7A8-441E-9A0E-D11A-9049E4C36974}"/>
              </a:ext>
            </a:extLst>
          </p:cNvPr>
          <p:cNvSpPr/>
          <p:nvPr/>
        </p:nvSpPr>
        <p:spPr>
          <a:xfrm>
            <a:off x="5839132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A78A49-890D-03F2-330B-8511F657B2E9}"/>
              </a:ext>
            </a:extLst>
          </p:cNvPr>
          <p:cNvSpPr/>
          <p:nvPr/>
        </p:nvSpPr>
        <p:spPr>
          <a:xfrm>
            <a:off x="2308124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33D209-864F-F55E-5A01-3E6218A57AC9}"/>
              </a:ext>
            </a:extLst>
          </p:cNvPr>
          <p:cNvSpPr/>
          <p:nvPr/>
        </p:nvSpPr>
        <p:spPr>
          <a:xfrm>
            <a:off x="4070558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9A086-DE63-9C6E-649A-CA1D467D4107}"/>
              </a:ext>
            </a:extLst>
          </p:cNvPr>
          <p:cNvSpPr/>
          <p:nvPr/>
        </p:nvSpPr>
        <p:spPr>
          <a:xfrm>
            <a:off x="9370140" y="3427156"/>
            <a:ext cx="442452" cy="454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C3B4DA1-BCD2-715B-95D1-C601BE2D8D56}"/>
              </a:ext>
            </a:extLst>
          </p:cNvPr>
          <p:cNvCxnSpPr/>
          <p:nvPr/>
        </p:nvCxnSpPr>
        <p:spPr>
          <a:xfrm flipV="1">
            <a:off x="988142" y="1376516"/>
            <a:ext cx="0" cy="1887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9BDD03-0C8D-320F-1B28-A24FDFB92BE4}"/>
              </a:ext>
            </a:extLst>
          </p:cNvPr>
          <p:cNvCxnSpPr/>
          <p:nvPr/>
        </p:nvCxnSpPr>
        <p:spPr>
          <a:xfrm>
            <a:off x="988142" y="1376516"/>
            <a:ext cx="2998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79FB6-A58B-BF34-FC16-FD4ADAA87985}"/>
              </a:ext>
            </a:extLst>
          </p:cNvPr>
          <p:cNvCxnSpPr/>
          <p:nvPr/>
        </p:nvCxnSpPr>
        <p:spPr>
          <a:xfrm flipV="1">
            <a:off x="4291784" y="1376516"/>
            <a:ext cx="0" cy="1887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EBE2E9-B0E7-E90A-BF13-FD8349D99EC5}"/>
              </a:ext>
            </a:extLst>
          </p:cNvPr>
          <p:cNvCxnSpPr/>
          <p:nvPr/>
        </p:nvCxnSpPr>
        <p:spPr>
          <a:xfrm>
            <a:off x="4291784" y="1376516"/>
            <a:ext cx="2998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E1F75C-E135-83CF-4E57-3CF2D4614718}"/>
              </a:ext>
            </a:extLst>
          </p:cNvPr>
          <p:cNvCxnSpPr/>
          <p:nvPr/>
        </p:nvCxnSpPr>
        <p:spPr>
          <a:xfrm flipV="1">
            <a:off x="7783463" y="1376516"/>
            <a:ext cx="0" cy="1887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875803-CD74-6454-79DE-D78E464AB492}"/>
              </a:ext>
            </a:extLst>
          </p:cNvPr>
          <p:cNvCxnSpPr/>
          <p:nvPr/>
        </p:nvCxnSpPr>
        <p:spPr>
          <a:xfrm>
            <a:off x="7783463" y="1376516"/>
            <a:ext cx="2998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4EF4DB-CE75-5E47-E071-BCC523B46328}"/>
              </a:ext>
            </a:extLst>
          </p:cNvPr>
          <p:cNvCxnSpPr/>
          <p:nvPr/>
        </p:nvCxnSpPr>
        <p:spPr>
          <a:xfrm>
            <a:off x="2529350" y="4041058"/>
            <a:ext cx="0" cy="1789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C1B285-CE2B-7DD6-9EAA-8D39D6905A9E}"/>
              </a:ext>
            </a:extLst>
          </p:cNvPr>
          <p:cNvCxnSpPr>
            <a:cxnSpLocks/>
          </p:cNvCxnSpPr>
          <p:nvPr/>
        </p:nvCxnSpPr>
        <p:spPr>
          <a:xfrm>
            <a:off x="2529350" y="5830529"/>
            <a:ext cx="3023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C96A06-66C8-28A4-2BB3-AA65805557D5}"/>
              </a:ext>
            </a:extLst>
          </p:cNvPr>
          <p:cNvCxnSpPr/>
          <p:nvPr/>
        </p:nvCxnSpPr>
        <p:spPr>
          <a:xfrm>
            <a:off x="6038237" y="4041058"/>
            <a:ext cx="0" cy="1789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C49AA3-FAF2-ACF8-475F-48253DC3C238}"/>
              </a:ext>
            </a:extLst>
          </p:cNvPr>
          <p:cNvCxnSpPr>
            <a:cxnSpLocks/>
          </p:cNvCxnSpPr>
          <p:nvPr/>
        </p:nvCxnSpPr>
        <p:spPr>
          <a:xfrm>
            <a:off x="6038237" y="5830529"/>
            <a:ext cx="3023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2BF725-4693-BE65-C125-517002F082B7}"/>
              </a:ext>
            </a:extLst>
          </p:cNvPr>
          <p:cNvCxnSpPr/>
          <p:nvPr/>
        </p:nvCxnSpPr>
        <p:spPr>
          <a:xfrm>
            <a:off x="9591366" y="4095135"/>
            <a:ext cx="0" cy="1789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F9D9C1-CBBE-1B81-4661-3E39E0446CF3}"/>
              </a:ext>
            </a:extLst>
          </p:cNvPr>
          <p:cNvCxnSpPr>
            <a:cxnSpLocks/>
          </p:cNvCxnSpPr>
          <p:nvPr/>
        </p:nvCxnSpPr>
        <p:spPr>
          <a:xfrm>
            <a:off x="9591366" y="5884606"/>
            <a:ext cx="3023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F204CD5-051F-A04F-BC05-2C05B1EE5E0B}"/>
              </a:ext>
            </a:extLst>
          </p:cNvPr>
          <p:cNvSpPr/>
          <p:nvPr/>
        </p:nvSpPr>
        <p:spPr>
          <a:xfrm>
            <a:off x="1288026" y="1138391"/>
            <a:ext cx="2133600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Model Choice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5C330F3-63A4-A6DC-5E0A-E76D1AE09C7C}"/>
              </a:ext>
            </a:extLst>
          </p:cNvPr>
          <p:cNvSpPr/>
          <p:nvPr/>
        </p:nvSpPr>
        <p:spPr>
          <a:xfrm>
            <a:off x="9893705" y="5567209"/>
            <a:ext cx="2052489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Test Performance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05BB04-EB7B-37A3-D5EF-A2DC198FDEFA}"/>
              </a:ext>
            </a:extLst>
          </p:cNvPr>
          <p:cNvSpPr/>
          <p:nvPr/>
        </p:nvSpPr>
        <p:spPr>
          <a:xfrm>
            <a:off x="6340576" y="5542628"/>
            <a:ext cx="2133600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Model Training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5022CD-70A6-5326-3F92-BC30FB24D36E}"/>
              </a:ext>
            </a:extLst>
          </p:cNvPr>
          <p:cNvSpPr/>
          <p:nvPr/>
        </p:nvSpPr>
        <p:spPr>
          <a:xfrm>
            <a:off x="4606406" y="1129173"/>
            <a:ext cx="2133600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tx1"/>
                </a:solidFill>
              </a:rPr>
              <a:t>Parameter Optimization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CE4447-A3C8-1D4F-B2AF-27A5DBA00A92}"/>
              </a:ext>
            </a:extLst>
          </p:cNvPr>
          <p:cNvSpPr/>
          <p:nvPr/>
        </p:nvSpPr>
        <p:spPr>
          <a:xfrm>
            <a:off x="8098084" y="1138391"/>
            <a:ext cx="2133600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Model Validation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5424FF-65EB-0CEC-B7F0-91E3EA5C8119}"/>
              </a:ext>
            </a:extLst>
          </p:cNvPr>
          <p:cNvSpPr/>
          <p:nvPr/>
        </p:nvSpPr>
        <p:spPr>
          <a:xfrm>
            <a:off x="2831689" y="5572125"/>
            <a:ext cx="2133600" cy="540774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Dataset Split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156F7A-1179-2838-BC3C-B393B902296A}"/>
              </a:ext>
            </a:extLst>
          </p:cNvPr>
          <p:cNvSpPr txBox="1"/>
          <p:nvPr/>
        </p:nvSpPr>
        <p:spPr>
          <a:xfrm>
            <a:off x="1288026" y="1779639"/>
            <a:ext cx="2703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Evaluate options like Faster R-CNN , Mask R-CNN , YOLOv5.</a:t>
            </a:r>
            <a:endParaRPr lang="en-IN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CA211D-C8F2-46C7-5243-535F6118A6EA}"/>
              </a:ext>
            </a:extLst>
          </p:cNvPr>
          <p:cNvSpPr txBox="1"/>
          <p:nvPr/>
        </p:nvSpPr>
        <p:spPr>
          <a:xfrm>
            <a:off x="4606405" y="1790373"/>
            <a:ext cx="2862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 parameters such as learning rate, batch size, and epochs.</a:t>
            </a:r>
            <a:endParaRPr lang="en-IN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EE01FE-DBC9-C2C9-C786-D620AA4D2191}"/>
              </a:ext>
            </a:extLst>
          </p:cNvPr>
          <p:cNvSpPr txBox="1"/>
          <p:nvPr/>
        </p:nvSpPr>
        <p:spPr>
          <a:xfrm>
            <a:off x="2831689" y="4492440"/>
            <a:ext cx="2703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Divide the dataset into training, validation, and testing sets.</a:t>
            </a:r>
            <a:endParaRPr lang="en-IN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F3042FE-C968-0652-1D28-268BD5D9BE6A}"/>
              </a:ext>
            </a:extLst>
          </p:cNvPr>
          <p:cNvSpPr txBox="1"/>
          <p:nvPr/>
        </p:nvSpPr>
        <p:spPr>
          <a:xfrm>
            <a:off x="9893705" y="4528206"/>
            <a:ext cx="213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the test dataset to evaluate the final model accuracy.</a:t>
            </a:r>
            <a:endParaRPr lang="en-IN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804DCF-3EBB-ED9B-33C2-74A43C360C3D}"/>
              </a:ext>
            </a:extLst>
          </p:cNvPr>
          <p:cNvSpPr txBox="1"/>
          <p:nvPr/>
        </p:nvSpPr>
        <p:spPr>
          <a:xfrm>
            <a:off x="6340576" y="4503174"/>
            <a:ext cx="2703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Initiate training for selected models using</a:t>
            </a:r>
          </a:p>
          <a:p>
            <a:r>
              <a:rPr lang="en-US" b="1" dirty="0"/>
              <a:t>the training data.</a:t>
            </a:r>
            <a:endParaRPr lang="en-IN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421375-1BD7-6891-9A6B-E1C4B333920F}"/>
              </a:ext>
            </a:extLst>
          </p:cNvPr>
          <p:cNvSpPr txBox="1"/>
          <p:nvPr/>
        </p:nvSpPr>
        <p:spPr>
          <a:xfrm>
            <a:off x="8099316" y="1816731"/>
            <a:ext cx="2804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Assess model performance using the validation dataset.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4822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B25C8E-38F1-D665-A2C4-4C3DD15ED905}"/>
              </a:ext>
            </a:extLst>
          </p:cNvPr>
          <p:cNvSpPr/>
          <p:nvPr/>
        </p:nvSpPr>
        <p:spPr>
          <a:xfrm>
            <a:off x="294968" y="209089"/>
            <a:ext cx="11641393" cy="6364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Model Comparison for Object Detection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28BC9-44A9-43F4-F60B-D19979DAAE63}"/>
              </a:ext>
            </a:extLst>
          </p:cNvPr>
          <p:cNvSpPr/>
          <p:nvPr/>
        </p:nvSpPr>
        <p:spPr>
          <a:xfrm>
            <a:off x="294969" y="973393"/>
            <a:ext cx="3679722" cy="5407742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9EDFD-F817-27E1-67FB-4EC0760FE002}"/>
              </a:ext>
            </a:extLst>
          </p:cNvPr>
          <p:cNvSpPr/>
          <p:nvPr/>
        </p:nvSpPr>
        <p:spPr>
          <a:xfrm>
            <a:off x="8062452" y="973393"/>
            <a:ext cx="3834580" cy="5407742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FC9B30-D61A-5C23-62C3-E6E1C0F497F7}"/>
              </a:ext>
            </a:extLst>
          </p:cNvPr>
          <p:cNvSpPr/>
          <p:nvPr/>
        </p:nvSpPr>
        <p:spPr>
          <a:xfrm>
            <a:off x="4129549" y="973393"/>
            <a:ext cx="3768212" cy="5407742"/>
          </a:xfrm>
          <a:prstGeom prst="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A3ED3D-23EA-E957-FA22-C291D837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9" t="15340" r="13277" b="15412"/>
          <a:stretch/>
        </p:blipFill>
        <p:spPr>
          <a:xfrm>
            <a:off x="4243848" y="3824748"/>
            <a:ext cx="3539614" cy="2428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69483B-BA47-0CD4-08C7-23BD54850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71" y="3824746"/>
            <a:ext cx="3529986" cy="242885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2CB0485-F6A0-88DF-F8F4-D2B237AEE35E}"/>
              </a:ext>
            </a:extLst>
          </p:cNvPr>
          <p:cNvSpPr/>
          <p:nvPr/>
        </p:nvSpPr>
        <p:spPr>
          <a:xfrm>
            <a:off x="4243848" y="1001929"/>
            <a:ext cx="3539614" cy="2695002"/>
          </a:xfrm>
          <a:prstGeom prst="rect">
            <a:avLst/>
          </a:prstGeom>
          <a:solidFill>
            <a:srgbClr val="E8F3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 R-CNN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Adds segmentation to Faster R-CNN.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Detection + segmentation.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Rejection Reason</a:t>
            </a:r>
            <a:r>
              <a:rPr lang="en-US" dirty="0">
                <a:solidFill>
                  <a:schemeClr val="tx1"/>
                </a:solidFill>
              </a:rPr>
              <a:t>: High computational cost hindered performance in large-scale tasks</a:t>
            </a:r>
            <a:r>
              <a:rPr lang="en-US" dirty="0"/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7107A1-5EBE-E40A-238E-68434B9B3580}"/>
              </a:ext>
            </a:extLst>
          </p:cNvPr>
          <p:cNvSpPr txBox="1"/>
          <p:nvPr/>
        </p:nvSpPr>
        <p:spPr>
          <a:xfrm>
            <a:off x="8232671" y="1001929"/>
            <a:ext cx="3483078" cy="2862322"/>
          </a:xfrm>
          <a:prstGeom prst="rect">
            <a:avLst/>
          </a:prstGeom>
          <a:solidFill>
            <a:srgbClr val="E8F3E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YOLOv5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Fast real-time detection.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r>
              <a:rPr lang="en-US" b="1" dirty="0"/>
              <a:t>:</a:t>
            </a:r>
            <a:r>
              <a:rPr lang="en-US" dirty="0"/>
              <a:t> High speed and accuracy.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Selection Reason</a:t>
            </a:r>
            <a:r>
              <a:rPr lang="en-US" dirty="0"/>
              <a:t>: Chosen for its real-time speed, high accuracy, and efficiency in handling both small and large objects.</a:t>
            </a:r>
          </a:p>
          <a:p>
            <a:endParaRPr lang="en-IN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753656E-9921-8984-C93F-D71C0A2D2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654621"/>
              </p:ext>
            </p:extLst>
          </p:nvPr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182234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60999"/>
                  </a:ext>
                </a:extLst>
              </a:tr>
            </a:tbl>
          </a:graphicData>
        </a:graphic>
      </p:graphicFrame>
      <p:sp>
        <p:nvSpPr>
          <p:cNvPr id="29" name="Rectangle 4">
            <a:extLst>
              <a:ext uri="{FF2B5EF4-FFF2-40B4-BE49-F238E27FC236}">
                <a16:creationId xmlns:a16="http://schemas.microsoft.com/office/drawing/2014/main" id="{AA1349D4-50C0-66A0-1614-DF2D19DF0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956" y="1001929"/>
            <a:ext cx="3434735" cy="3416320"/>
          </a:xfrm>
          <a:prstGeom prst="rect">
            <a:avLst/>
          </a:prstGeom>
          <a:solidFill>
            <a:srgbClr val="E8F3E8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Faster R-CNN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Region-based CNN for object detection using </a:t>
            </a:r>
            <a:r>
              <a:rPr lang="en-IN" dirty="0"/>
              <a:t>Region Proposal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classification.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accuracy in object localization and classification.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IN" b="1" dirty="0"/>
              <a:t>Rejection Reason: </a:t>
            </a:r>
            <a:r>
              <a:rPr lang="en-US" dirty="0"/>
              <a:t>Slow inference made it unsuitable for real-time applications.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608D506-6023-E01E-41F5-A5E6A2F3C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574933"/>
              </p:ext>
            </p:extLst>
          </p:nvPr>
        </p:nvGraphicFramePr>
        <p:xfrm>
          <a:off x="2411361" y="3789989"/>
          <a:ext cx="5831078" cy="365760"/>
        </p:xfrm>
        <a:graphic>
          <a:graphicData uri="http://schemas.openxmlformats.org/drawingml/2006/table">
            <a:tbl>
              <a:tblPr/>
              <a:tblGrid>
                <a:gridCol w="5831078">
                  <a:extLst>
                    <a:ext uri="{9D8B030D-6E8A-4147-A177-3AD203B41FA5}">
                      <a16:colId xmlns:a16="http://schemas.microsoft.com/office/drawing/2014/main" val="33726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29271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576E6E5C-2CB5-09F4-29BC-07387E08C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56" y="3945505"/>
            <a:ext cx="3451122" cy="23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4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C0D9047E-B032-2B32-B6CA-171C9A8D2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406914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35CC024-A7F0-BE4D-5378-B0B19AFFFE30}"/>
              </a:ext>
            </a:extLst>
          </p:cNvPr>
          <p:cNvSpPr/>
          <p:nvPr/>
        </p:nvSpPr>
        <p:spPr>
          <a:xfrm>
            <a:off x="675556" y="1710401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Data Preprocessing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Resizing, normalizing, and augmenting images for effective training.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B31AD63-4186-17C6-6DEF-9C9259418127}"/>
              </a:ext>
            </a:extLst>
          </p:cNvPr>
          <p:cNvSpPr/>
          <p:nvPr/>
        </p:nvSpPr>
        <p:spPr>
          <a:xfrm>
            <a:off x="6327055" y="1710401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2. Model Training</a:t>
            </a: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Implementing YOLOv5 for object recognition and OpenCV for live video detection.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B69FAE-7A74-1ED9-8FB1-40A2E2DAD85B}"/>
              </a:ext>
            </a:extLst>
          </p:cNvPr>
          <p:cNvSpPr/>
          <p:nvPr/>
        </p:nvSpPr>
        <p:spPr>
          <a:xfrm>
            <a:off x="676789" y="3428999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Inference Pipeline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Processing input images through trained models to generate predictions.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4FEFC59-59D6-FFEB-00EC-3F292B7026A0}"/>
              </a:ext>
            </a:extLst>
          </p:cNvPr>
          <p:cNvSpPr/>
          <p:nvPr/>
        </p:nvSpPr>
        <p:spPr>
          <a:xfrm>
            <a:off x="653848" y="5147597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5. Flask Interface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Developing a web interface for user interaction with the system.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2CF3FD3-E917-1125-9B9C-E62F26360422}"/>
              </a:ext>
            </a:extLst>
          </p:cNvPr>
          <p:cNvSpPr/>
          <p:nvPr/>
        </p:nvSpPr>
        <p:spPr>
          <a:xfrm>
            <a:off x="6327056" y="5147597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6. Deployment Setup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Ensuring accessibility and responsiveness for end users.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D7F6676-AE66-45D3-B445-03A1DDB616B2}"/>
              </a:ext>
            </a:extLst>
          </p:cNvPr>
          <p:cNvSpPr/>
          <p:nvPr/>
        </p:nvSpPr>
        <p:spPr>
          <a:xfrm>
            <a:off x="6327055" y="3428999"/>
            <a:ext cx="5368413" cy="1248697"/>
          </a:xfrm>
          <a:prstGeom prst="roundRect">
            <a:avLst/>
          </a:prstGeom>
          <a:solidFill>
            <a:srgbClr val="E8F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Post-Processing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Extracting bounding boxes and confidence scores from the model output.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6E65-2E66-4340-93F7-E9AA80A38A47}"/>
              </a:ext>
            </a:extLst>
          </p:cNvPr>
          <p:cNvSpPr/>
          <p:nvPr/>
        </p:nvSpPr>
        <p:spPr>
          <a:xfrm>
            <a:off x="623525" y="574910"/>
            <a:ext cx="10840887" cy="66559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1006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D7D0225F-8054-734E-CE3E-C15306C4B0A6}"/>
              </a:ext>
            </a:extLst>
          </p:cNvPr>
          <p:cNvSpPr/>
          <p:nvPr/>
        </p:nvSpPr>
        <p:spPr>
          <a:xfrm>
            <a:off x="849778" y="2369908"/>
            <a:ext cx="2142530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CE886DB-8255-4379-8063-C33B5E802AD5}"/>
              </a:ext>
            </a:extLst>
          </p:cNvPr>
          <p:cNvSpPr/>
          <p:nvPr/>
        </p:nvSpPr>
        <p:spPr>
          <a:xfrm>
            <a:off x="849778" y="2740390"/>
            <a:ext cx="2781796" cy="109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endParaRPr lang="en-US" sz="1333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C2490C2-43AE-7E22-9789-47DEC4BD7EFB}"/>
              </a:ext>
            </a:extLst>
          </p:cNvPr>
          <p:cNvSpPr/>
          <p:nvPr/>
        </p:nvSpPr>
        <p:spPr>
          <a:xfrm>
            <a:off x="4168490" y="1527952"/>
            <a:ext cx="3478469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7DCF6E7-8252-C28D-DA99-8AE75EAC6F85}"/>
              </a:ext>
            </a:extLst>
          </p:cNvPr>
          <p:cNvSpPr/>
          <p:nvPr/>
        </p:nvSpPr>
        <p:spPr>
          <a:xfrm>
            <a:off x="4371876" y="2369908"/>
            <a:ext cx="2227163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1B3A42E-43B6-B64B-42CD-119D600390CD}"/>
              </a:ext>
            </a:extLst>
          </p:cNvPr>
          <p:cNvSpPr/>
          <p:nvPr/>
        </p:nvSpPr>
        <p:spPr>
          <a:xfrm>
            <a:off x="4371876" y="2740390"/>
            <a:ext cx="2781796" cy="109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endParaRPr lang="en-US" sz="1333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D0A1CDBB-9C6A-1FF9-4F26-FE4F7485F185}"/>
              </a:ext>
            </a:extLst>
          </p:cNvPr>
          <p:cNvSpPr/>
          <p:nvPr/>
        </p:nvSpPr>
        <p:spPr>
          <a:xfrm>
            <a:off x="7965982" y="2356323"/>
            <a:ext cx="1590716" cy="384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3A2F971D-4D4D-65CA-F706-45C9F05C64A1}"/>
              </a:ext>
            </a:extLst>
          </p:cNvPr>
          <p:cNvSpPr/>
          <p:nvPr/>
        </p:nvSpPr>
        <p:spPr>
          <a:xfrm>
            <a:off x="7965982" y="2740390"/>
            <a:ext cx="3653592" cy="7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endParaRPr lang="en-US" sz="1333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62933806-3813-D3EC-F371-1C001706728F}"/>
              </a:ext>
            </a:extLst>
          </p:cNvPr>
          <p:cNvSpPr/>
          <p:nvPr/>
        </p:nvSpPr>
        <p:spPr>
          <a:xfrm>
            <a:off x="653145" y="1527952"/>
            <a:ext cx="3272170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54AA99C-090A-5ED0-2B89-C3BF7B169A6C}"/>
              </a:ext>
            </a:extLst>
          </p:cNvPr>
          <p:cNvSpPr/>
          <p:nvPr/>
        </p:nvSpPr>
        <p:spPr>
          <a:xfrm>
            <a:off x="678427" y="4095488"/>
            <a:ext cx="3272170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9C9F8FAA-5C09-7A94-E081-26E5D6CFA0A1}"/>
              </a:ext>
            </a:extLst>
          </p:cNvPr>
          <p:cNvSpPr/>
          <p:nvPr/>
        </p:nvSpPr>
        <p:spPr>
          <a:xfrm>
            <a:off x="4226019" y="4095487"/>
            <a:ext cx="3471505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1C921150-F0DB-ADE4-3369-14DEAC0DF338}"/>
              </a:ext>
            </a:extLst>
          </p:cNvPr>
          <p:cNvSpPr/>
          <p:nvPr/>
        </p:nvSpPr>
        <p:spPr>
          <a:xfrm>
            <a:off x="7965982" y="1527953"/>
            <a:ext cx="3547593" cy="2191132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2C87FD2-6DFA-D88A-E7AF-0BA6E2DC9AE6}"/>
              </a:ext>
            </a:extLst>
          </p:cNvPr>
          <p:cNvSpPr/>
          <p:nvPr/>
        </p:nvSpPr>
        <p:spPr>
          <a:xfrm>
            <a:off x="7965982" y="4095489"/>
            <a:ext cx="3626143" cy="2191132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9E092C-70A5-323B-B126-9DFB7620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367" y="4271507"/>
            <a:ext cx="310428" cy="373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2398F3-55A6-5413-1EB1-1DAD1A706700}"/>
              </a:ext>
            </a:extLst>
          </p:cNvPr>
          <p:cNvSpPr txBox="1"/>
          <p:nvPr/>
        </p:nvSpPr>
        <p:spPr>
          <a:xfrm>
            <a:off x="765230" y="2119994"/>
            <a:ext cx="3048000" cy="1477328"/>
          </a:xfrm>
          <a:prstGeom prst="rect">
            <a:avLst/>
          </a:prstGeom>
          <a:solidFill>
            <a:srgbClr val="E8F3E8"/>
          </a:solidFill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en-I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Python is a powerful language that facilitates object detection through its rich ecosystem of libraries like </a:t>
            </a:r>
            <a:r>
              <a:rPr lang="en-IN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PyTorch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and OpenCV.</a:t>
            </a:r>
            <a:endParaRPr lang="en-IN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0CBFC-5600-9D60-101C-06B92A474C2E}"/>
              </a:ext>
            </a:extLst>
          </p:cNvPr>
          <p:cNvSpPr txBox="1"/>
          <p:nvPr/>
        </p:nvSpPr>
        <p:spPr>
          <a:xfrm>
            <a:off x="1211524" y="1696761"/>
            <a:ext cx="2314051" cy="3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Python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252A5989-02AE-0BEA-796B-78E87DE46213}"/>
              </a:ext>
            </a:extLst>
          </p:cNvPr>
          <p:cNvSpPr/>
          <p:nvPr/>
        </p:nvSpPr>
        <p:spPr>
          <a:xfrm>
            <a:off x="4542960" y="2346721"/>
            <a:ext cx="2142530" cy="26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667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28ACFCDE-3EDA-098B-84FA-763E8FB55309}"/>
              </a:ext>
            </a:extLst>
          </p:cNvPr>
          <p:cNvSpPr/>
          <p:nvPr/>
        </p:nvSpPr>
        <p:spPr>
          <a:xfrm>
            <a:off x="4346327" y="1504765"/>
            <a:ext cx="3272170" cy="2191133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FF81F-7752-5F6E-5A5C-379E5CA3B81C}"/>
              </a:ext>
            </a:extLst>
          </p:cNvPr>
          <p:cNvSpPr txBox="1"/>
          <p:nvPr/>
        </p:nvSpPr>
        <p:spPr>
          <a:xfrm>
            <a:off x="4458412" y="2096807"/>
            <a:ext cx="304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efficient object detection model used for real-time recognition in images and videos. It’s important for fast and accurate object detection.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C8ACAA-E1BA-8DE8-B909-808019B8A986}"/>
              </a:ext>
            </a:extLst>
          </p:cNvPr>
          <p:cNvSpPr txBox="1"/>
          <p:nvPr/>
        </p:nvSpPr>
        <p:spPr>
          <a:xfrm>
            <a:off x="5024258" y="1705103"/>
            <a:ext cx="2314051" cy="3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YOLOv5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4C0D8F-3A68-CC30-3FBE-2D6486258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884" y="1658096"/>
            <a:ext cx="473279" cy="4732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513644-5C4B-8384-89C2-EB8031D1BDB3}"/>
              </a:ext>
            </a:extLst>
          </p:cNvPr>
          <p:cNvSpPr txBox="1"/>
          <p:nvPr/>
        </p:nvSpPr>
        <p:spPr>
          <a:xfrm>
            <a:off x="8800786" y="1754383"/>
            <a:ext cx="2314051" cy="3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OpenCV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4EB04-4429-8C55-59AB-68B2CFE8CB7E}"/>
              </a:ext>
            </a:extLst>
          </p:cNvPr>
          <p:cNvSpPr txBox="1"/>
          <p:nvPr/>
        </p:nvSpPr>
        <p:spPr>
          <a:xfrm>
            <a:off x="8150902" y="2096807"/>
            <a:ext cx="31777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Handles image and video processing, such as reading frames and displaying results. It’s essential for real-time video manipulation.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F3C27C-4154-703D-8F8D-A950B4F3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745" y="1625052"/>
            <a:ext cx="516513" cy="5165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2E21E8-B070-67E0-5E71-9FDC7504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78" y="4247009"/>
            <a:ext cx="472475" cy="4724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3B3FC1-7C4C-130C-75DD-4AB1797FEB50}"/>
              </a:ext>
            </a:extLst>
          </p:cNvPr>
          <p:cNvSpPr txBox="1"/>
          <p:nvPr/>
        </p:nvSpPr>
        <p:spPr>
          <a:xfrm>
            <a:off x="1410412" y="42879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latin typeface="Arial Black" panose="020B0A04020102020204" pitchFamily="34" charset="0"/>
              </a:rPr>
              <a:t>Streamlit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75DED3-A00A-7F09-F88E-0FD9F550AC23}"/>
              </a:ext>
            </a:extLst>
          </p:cNvPr>
          <p:cNvSpPr txBox="1"/>
          <p:nvPr/>
        </p:nvSpPr>
        <p:spPr>
          <a:xfrm>
            <a:off x="934065" y="4719484"/>
            <a:ext cx="2879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tool for building interactive web apps that lets users upload images, view detections, and download results.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5ACDF7-5C90-C842-DBAA-4A4AF5E69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876" y="4267570"/>
            <a:ext cx="504924" cy="5049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D836E7-B1C9-516F-4A5A-3BCB268E53E5}"/>
              </a:ext>
            </a:extLst>
          </p:cNvPr>
          <p:cNvSpPr txBox="1"/>
          <p:nvPr/>
        </p:nvSpPr>
        <p:spPr>
          <a:xfrm>
            <a:off x="4876800" y="43190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CUDA &amp; NVIDIA GPU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00F71F-CB27-A4D3-C9F7-C6A1135291F0}"/>
              </a:ext>
            </a:extLst>
          </p:cNvPr>
          <p:cNvSpPr txBox="1"/>
          <p:nvPr/>
        </p:nvSpPr>
        <p:spPr>
          <a:xfrm>
            <a:off x="4415144" y="4771410"/>
            <a:ext cx="313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to accelerate deep learning computations for faster inference, essential for real-time processing in object detection.</a:t>
            </a:r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CA1E981-3C45-77C2-F4F3-161FC3E10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215" y="1663742"/>
            <a:ext cx="458773" cy="4587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B1696B4-76A7-EB3E-7F6F-D65E026306EB}"/>
              </a:ext>
            </a:extLst>
          </p:cNvPr>
          <p:cNvSpPr txBox="1"/>
          <p:nvPr/>
        </p:nvSpPr>
        <p:spPr>
          <a:xfrm>
            <a:off x="8717163" y="4299387"/>
            <a:ext cx="2790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latin typeface="Arial Black" panose="020B0A04020102020204" pitchFamily="34" charset="0"/>
              </a:rPr>
              <a:t>PyTorch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83AFA5-3E9C-C2BB-EBE9-5D3192A1AF8C}"/>
              </a:ext>
            </a:extLst>
          </p:cNvPr>
          <p:cNvSpPr txBox="1"/>
          <p:nvPr/>
        </p:nvSpPr>
        <p:spPr>
          <a:xfrm>
            <a:off x="8193214" y="4764204"/>
            <a:ext cx="3371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Used to load and run the different model for object detection. It’s crucial for model inference and fine-tuning in deep learning tasks.</a:t>
            </a:r>
            <a:endParaRPr lang="en-IN" dirty="0"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1DBDF6-E30D-9CFF-C938-65C342B8E102}"/>
              </a:ext>
            </a:extLst>
          </p:cNvPr>
          <p:cNvSpPr/>
          <p:nvPr/>
        </p:nvSpPr>
        <p:spPr>
          <a:xfrm>
            <a:off x="537328" y="491613"/>
            <a:ext cx="11082246" cy="56526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08"/>
              </a:lnSpc>
            </a:pPr>
            <a:r>
              <a:rPr lang="en-US" sz="3600" b="1" dirty="0">
                <a:solidFill>
                  <a:schemeClr val="bg1"/>
                </a:solidFill>
                <a:ea typeface="Fraunces Extra Bold" pitchFamily="34" charset="-122"/>
                <a:cs typeface="Fraunces Extra Bold" pitchFamily="34" charset="-120"/>
              </a:rPr>
              <a:t>Technology Stack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38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278B3-54FC-4B7B-9AF6-E56B0A08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4" y="1142202"/>
            <a:ext cx="10526594" cy="5715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B7BED-1404-D376-87BD-5D70758ADD25}"/>
              </a:ext>
            </a:extLst>
          </p:cNvPr>
          <p:cNvSpPr txBox="1"/>
          <p:nvPr/>
        </p:nvSpPr>
        <p:spPr>
          <a:xfrm>
            <a:off x="565608" y="206477"/>
            <a:ext cx="1108592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Working of Object Detection System</a:t>
            </a:r>
            <a:endParaRPr lang="en-IN" sz="36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0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664</Words>
  <Application>Microsoft Office PowerPoint</Application>
  <PresentationFormat>Widescreen</PresentationFormat>
  <Paragraphs>115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Bauhaus 93</vt:lpstr>
      <vt:lpstr>Calibri</vt:lpstr>
      <vt:lpstr>Calibri Light</vt:lpstr>
      <vt:lpstr>Fraunces Extra Bold</vt:lpstr>
      <vt:lpstr>Nobile</vt:lpstr>
      <vt:lpstr>Wingdings</vt:lpstr>
      <vt:lpstr>Office Theme</vt:lpstr>
      <vt:lpstr>PowerPoint Presentation</vt:lpstr>
      <vt:lpstr>Infosys Springboard Internship Assessment  Object Detection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vrunda bramhe</dc:creator>
  <cp:lastModifiedBy>LAKSHYA JINDAL</cp:lastModifiedBy>
  <cp:revision>15</cp:revision>
  <dcterms:created xsi:type="dcterms:W3CDTF">2024-12-17T20:29:52Z</dcterms:created>
  <dcterms:modified xsi:type="dcterms:W3CDTF">2024-12-26T14:51:56Z</dcterms:modified>
</cp:coreProperties>
</file>